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892" r:id="rId5"/>
    <p:sldId id="869" r:id="rId6"/>
    <p:sldId id="870" r:id="rId7"/>
    <p:sldId id="872" r:id="rId8"/>
    <p:sldId id="873" r:id="rId9"/>
    <p:sldId id="874" r:id="rId10"/>
    <p:sldId id="875" r:id="rId11"/>
    <p:sldId id="876" r:id="rId12"/>
    <p:sldId id="891" r:id="rId13"/>
    <p:sldId id="890" r:id="rId14"/>
    <p:sldId id="865" r:id="rId15"/>
    <p:sldId id="871" r:id="rId16"/>
    <p:sldId id="8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B7-B3CE-446F-A8F4-2DC93385422E}" type="datetimeFigureOut">
              <a:rPr lang="en-IN" smtClean="0"/>
              <a:t>24-07-2021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DE77E-B4E0-4EA1-8EC0-C4BEFBE8B1A0}" type="slidenum">
              <a:rPr lang="en-IN" smtClean="0"/>
              <a:t>‹#›</a:t>
            </a:fld>
            <a:endParaRPr lang="en-IN"/>
          </a:p>
        </p:txBody>
      </p:sp>
    </p:spTree>
    <p:extLst>
      <p:ext uri="{BB962C8B-B14F-4D97-AF65-F5344CB8AC3E}">
        <p14:creationId xmlns:p14="http://schemas.microsoft.com/office/powerpoint/2010/main" val="418957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674F-BC47-40F1-BE49-752DB1DE8897}" type="slidenum">
              <a:rPr lang="en-IN" smtClean="0"/>
              <a:pPr/>
              <a:t>14</a:t>
            </a:fld>
            <a:endParaRPr lang="en-IN"/>
          </a:p>
        </p:txBody>
      </p:sp>
    </p:spTree>
    <p:extLst>
      <p:ext uri="{BB962C8B-B14F-4D97-AF65-F5344CB8AC3E}">
        <p14:creationId xmlns:p14="http://schemas.microsoft.com/office/powerpoint/2010/main" val="208639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EE6674F-BC47-40F1-BE49-752DB1DE8897}" type="slidenum">
              <a:rPr lang="en-IN" smtClean="0"/>
              <a:pPr/>
              <a:t>16</a:t>
            </a:fld>
            <a:endParaRPr lang="en-IN"/>
          </a:p>
        </p:txBody>
      </p:sp>
    </p:spTree>
    <p:extLst>
      <p:ext uri="{BB962C8B-B14F-4D97-AF65-F5344CB8AC3E}">
        <p14:creationId xmlns:p14="http://schemas.microsoft.com/office/powerpoint/2010/main" val="227052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71A4-D168-4DA2-B1F9-A9042F858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8A2F7E9-9AE7-401E-B6FE-2AE57E0D9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04BD493-2560-4EDF-AAE0-D2F3520901CB}"/>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FAAAF99C-63F0-4C71-872B-4565E425D6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A24753-4AF2-4120-8488-78F7D3FCA19B}"/>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183404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3117-C02B-4208-87B7-0B169955AB6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591544-D80D-4A23-82E8-F84679FD7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A4E0BC-5BB0-4BD5-A269-8A66A174C717}"/>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5B72139E-0FD9-4C5B-BE09-83E589F239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77ABCA-EA2A-4349-BAA1-5CA20761CFC9}"/>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14863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3BC2A-F66E-4308-A9DA-6912685D4D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2E7C7B8-CC51-47AD-943B-2D4256386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83231A-2C4C-4B89-99C2-43B9809467B2}"/>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3AD49947-C77C-44BB-8574-221B06F102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AEBEF2-9CBB-4265-A7C5-451F38906EB6}"/>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33520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B97B-D56E-4DB9-99AA-10DF5604F02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6081246-A8C6-48E5-AC44-F71BEB3989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703581-53AE-4B30-AE9C-8A6F90236C51}"/>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BD027891-F769-4ADD-BC5C-F511FCF8DA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37FFFB-BC36-41DB-9F88-8E4B4E8E5261}"/>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229570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5786-3AD6-4FBF-A68A-5CCF8ADBE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C495AF4-EA7B-499E-A458-E56876575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61B6C-E9D1-4848-9C1B-4A1BA941FB8F}"/>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87155518-E9CE-4954-A55C-39CC9B628B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BA7B62-C9B6-402D-B467-B68B9969A766}"/>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220212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F2E5-6B9D-4FD2-BF5F-420E82F0C9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D6025B8-B186-4D8C-B395-95C1B008E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BB3C98F-FBFD-4FE1-9938-F8150128F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3E5EDA7-9DDE-4D3C-851B-B12D6B63587C}"/>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6" name="Footer Placeholder 5">
            <a:extLst>
              <a:ext uri="{FF2B5EF4-FFF2-40B4-BE49-F238E27FC236}">
                <a16:creationId xmlns:a16="http://schemas.microsoft.com/office/drawing/2014/main" id="{C078C0B8-1B6B-434F-9B41-CD0071E30C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A0110C-AC97-4326-8A6E-61BEDC3CB176}"/>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31931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0BE8-E5D4-4557-9113-D0234B4D2D5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9E6EA2-775D-4C5D-AB5A-278F85421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414AD-AF71-4A75-9B60-70025B65D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E3E2D6B-4898-4FCB-A06D-369D4B132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D8C47-1A19-4A9B-BD85-97995C508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5676C26-BA40-496D-9DEE-CBEA0D63EF1B}"/>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8" name="Footer Placeholder 7">
            <a:extLst>
              <a:ext uri="{FF2B5EF4-FFF2-40B4-BE49-F238E27FC236}">
                <a16:creationId xmlns:a16="http://schemas.microsoft.com/office/drawing/2014/main" id="{73453D41-2D97-4175-9F6D-BFB73C67E86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CAD7107-5A38-44A2-8EF3-93BC43C60145}"/>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44038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4784-3A1B-407B-8607-2614913D0AD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E13A296-D73E-4CF5-84C2-41EDAC3187E8}"/>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4" name="Footer Placeholder 3">
            <a:extLst>
              <a:ext uri="{FF2B5EF4-FFF2-40B4-BE49-F238E27FC236}">
                <a16:creationId xmlns:a16="http://schemas.microsoft.com/office/drawing/2014/main" id="{90275A9C-19F7-4923-A188-38EFD1B3AED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1645470-AD7F-4876-8CEA-9E350A9DF30D}"/>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119030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B1E62E-6EA3-4789-B94F-EB7911830222}"/>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3" name="Footer Placeholder 2">
            <a:extLst>
              <a:ext uri="{FF2B5EF4-FFF2-40B4-BE49-F238E27FC236}">
                <a16:creationId xmlns:a16="http://schemas.microsoft.com/office/drawing/2014/main" id="{F3756C1F-D56D-44D6-9A87-8990368350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2F17405-1904-4507-A041-5428DD044865}"/>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57624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47B4-D736-4C03-B78E-FCA2FE25F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802E976-325D-4567-9283-FFED0EAA1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CDADD7-7580-45E1-8F1B-F2AD9240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02A81-62C9-43C7-AF69-CA0307000003}"/>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6" name="Footer Placeholder 5">
            <a:extLst>
              <a:ext uri="{FF2B5EF4-FFF2-40B4-BE49-F238E27FC236}">
                <a16:creationId xmlns:a16="http://schemas.microsoft.com/office/drawing/2014/main" id="{08ABC153-AD66-416A-9473-F971A51700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480818-8C96-43AB-9895-8FF8D9F98ABF}"/>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138203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67A3-EA2D-4F96-B074-876CFF814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DD3086C-23F7-423E-973E-A6E5D54C6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09C634-7CB4-455A-AB53-87CECEE77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97615-C305-4C07-AADF-099CCB01C72F}"/>
              </a:ext>
            </a:extLst>
          </p:cNvPr>
          <p:cNvSpPr>
            <a:spLocks noGrp="1"/>
          </p:cNvSpPr>
          <p:nvPr>
            <p:ph type="dt" sz="half" idx="10"/>
          </p:nvPr>
        </p:nvSpPr>
        <p:spPr/>
        <p:txBody>
          <a:bodyPr/>
          <a:lstStyle/>
          <a:p>
            <a:fld id="{97F9D418-3228-45BB-93F9-9F41D5F01A8A}" type="datetimeFigureOut">
              <a:rPr lang="en-IN" smtClean="0"/>
              <a:t>24-07-2021</a:t>
            </a:fld>
            <a:endParaRPr lang="en-IN"/>
          </a:p>
        </p:txBody>
      </p:sp>
      <p:sp>
        <p:nvSpPr>
          <p:cNvPr id="6" name="Footer Placeholder 5">
            <a:extLst>
              <a:ext uri="{FF2B5EF4-FFF2-40B4-BE49-F238E27FC236}">
                <a16:creationId xmlns:a16="http://schemas.microsoft.com/office/drawing/2014/main" id="{2E9F80B7-52A3-47BF-A033-E920846321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FDA080-B1C6-4E99-836F-16B15EFD1682}"/>
              </a:ext>
            </a:extLst>
          </p:cNvPr>
          <p:cNvSpPr>
            <a:spLocks noGrp="1"/>
          </p:cNvSpPr>
          <p:nvPr>
            <p:ph type="sldNum" sz="quarter" idx="12"/>
          </p:nvPr>
        </p:nvSpPr>
        <p:spPr/>
        <p:txBody>
          <a:bodyPr/>
          <a:lstStyle/>
          <a:p>
            <a:fld id="{DD258D96-32AF-4645-AB43-21E26FBD14F4}" type="slidenum">
              <a:rPr lang="en-IN" smtClean="0"/>
              <a:t>‹#›</a:t>
            </a:fld>
            <a:endParaRPr lang="en-IN"/>
          </a:p>
        </p:txBody>
      </p:sp>
    </p:spTree>
    <p:extLst>
      <p:ext uri="{BB962C8B-B14F-4D97-AF65-F5344CB8AC3E}">
        <p14:creationId xmlns:p14="http://schemas.microsoft.com/office/powerpoint/2010/main" val="285291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9D1FD-EE8F-4CF2-9718-15C493BC0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F94AE0E-D819-483B-8A5D-ABE4908FA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ADEB83-0B9A-45C1-BA0B-DF5AB580F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9D418-3228-45BB-93F9-9F41D5F01A8A}" type="datetimeFigureOut">
              <a:rPr lang="en-IN" smtClean="0"/>
              <a:t>24-07-2021</a:t>
            </a:fld>
            <a:endParaRPr lang="en-IN"/>
          </a:p>
        </p:txBody>
      </p:sp>
      <p:sp>
        <p:nvSpPr>
          <p:cNvPr id="5" name="Footer Placeholder 4">
            <a:extLst>
              <a:ext uri="{FF2B5EF4-FFF2-40B4-BE49-F238E27FC236}">
                <a16:creationId xmlns:a16="http://schemas.microsoft.com/office/drawing/2014/main" id="{386FD894-E6E1-473F-BA50-AAE747F4A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F822DCB-4684-46DE-BAB1-0326AFB65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58D96-32AF-4645-AB43-21E26FBD14F4}" type="slidenum">
              <a:rPr lang="en-IN" smtClean="0"/>
              <a:t>‹#›</a:t>
            </a:fld>
            <a:endParaRPr lang="en-IN"/>
          </a:p>
        </p:txBody>
      </p:sp>
    </p:spTree>
    <p:extLst>
      <p:ext uri="{BB962C8B-B14F-4D97-AF65-F5344CB8AC3E}">
        <p14:creationId xmlns:p14="http://schemas.microsoft.com/office/powerpoint/2010/main" val="327691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misterbond.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misterbond.i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isterbond.in/"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hyperlink" Target="http://www.valueshastr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isterbond.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94486CE-6B72-4DA2-A302-305F18F4D825}"/>
              </a:ext>
            </a:extLst>
          </p:cNvPr>
          <p:cNvSpPr>
            <a:spLocks noGrp="1"/>
          </p:cNvSpPr>
          <p:nvPr>
            <p:ph type="subTitle" idx="1"/>
          </p:nvPr>
        </p:nvSpPr>
        <p:spPr>
          <a:xfrm>
            <a:off x="7028496" y="3589913"/>
            <a:ext cx="4997007" cy="2514796"/>
          </a:xfrm>
          <a:ln w="28575">
            <a:solidFill>
              <a:schemeClr val="tx1"/>
            </a:solidFill>
          </a:ln>
        </p:spPr>
        <p:txBody>
          <a:bodyPr anchor="t">
            <a:noAutofit/>
          </a:bodyPr>
          <a:lstStyle/>
          <a:p>
            <a:r>
              <a:rPr lang="en-US" sz="2800" dirty="0">
                <a:latin typeface="Lato" panose="020F0502020204030203" pitchFamily="34" charset="0"/>
              </a:rPr>
              <a:t>One on One </a:t>
            </a:r>
          </a:p>
          <a:p>
            <a:r>
              <a:rPr lang="en-US" sz="2800" dirty="0">
                <a:latin typeface="Lato" panose="020F0502020204030203" pitchFamily="34" charset="0"/>
              </a:rPr>
              <a:t>With</a:t>
            </a:r>
          </a:p>
          <a:p>
            <a:r>
              <a:rPr lang="en-US" sz="2800" dirty="0">
                <a:latin typeface="Lato" panose="020F0502020204030203" pitchFamily="34" charset="0"/>
              </a:rPr>
              <a:t>MisterBond</a:t>
            </a:r>
          </a:p>
          <a:p>
            <a:r>
              <a:rPr lang="en-US" sz="2800" dirty="0" smtClean="0">
                <a:latin typeface="Lato" panose="020F0502020204030203" pitchFamily="34" charset="0"/>
              </a:rPr>
              <a:t>Videos</a:t>
            </a:r>
          </a:p>
          <a:p>
            <a:r>
              <a:rPr lang="en-US" sz="2800" dirty="0">
                <a:latin typeface="Lato" panose="020F0502020204030203" pitchFamily="34" charset="0"/>
              </a:rPr>
              <a:t>July </a:t>
            </a:r>
            <a:r>
              <a:rPr lang="en-US" sz="2800" dirty="0" smtClean="0">
                <a:latin typeface="Lato" panose="020F0502020204030203" pitchFamily="34" charset="0"/>
              </a:rPr>
              <a:t>10’2021</a:t>
            </a:r>
            <a:endParaRPr lang="en-US" sz="2800" dirty="0">
              <a:latin typeface="Lato" panose="020F0502020204030203" pitchFamily="34" charset="0"/>
            </a:endParaRPr>
          </a:p>
          <a:p>
            <a:endParaRPr lang="en-US" sz="2800" dirty="0">
              <a:latin typeface="Lato" panose="020F0502020204030203" pitchFamily="34" charset="0"/>
            </a:endParaRPr>
          </a:p>
          <a:p>
            <a:endParaRPr lang="en-US" sz="2800" dirty="0">
              <a:latin typeface="Lato" panose="020F0502020204030203" pitchFamily="34" charset="0"/>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8DEDC45D-EE41-4375-AC74-B631B1EDA98A}"/>
              </a:ext>
            </a:extLst>
          </p:cNvPr>
          <p:cNvGrpSpPr/>
          <p:nvPr/>
        </p:nvGrpSpPr>
        <p:grpSpPr>
          <a:xfrm>
            <a:off x="8293954" y="1440193"/>
            <a:ext cx="2704385" cy="1827894"/>
            <a:chOff x="2714213" y="601017"/>
            <a:chExt cx="6226246" cy="4545093"/>
          </a:xfrm>
          <a:scene3d>
            <a:camera prst="orthographicFront">
              <a:rot lat="0" lon="0" rev="0"/>
            </a:camera>
            <a:lightRig rig="contrasting" dir="t">
              <a:rot lat="0" lon="0" rev="1500000"/>
            </a:lightRig>
          </a:scene3d>
        </p:grpSpPr>
        <p:pic>
          <p:nvPicPr>
            <p:cNvPr id="7" name="Picture 2" descr="MisterBond">
              <a:extLst>
                <a:ext uri="{FF2B5EF4-FFF2-40B4-BE49-F238E27FC236}">
                  <a16:creationId xmlns:a16="http://schemas.microsoft.com/office/drawing/2014/main" id="{CB9CEDC6-F8AC-45A4-9480-923AB97E5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541" y="3429000"/>
              <a:ext cx="5688918" cy="1717110"/>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pic>
          <p:nvPicPr>
            <p:cNvPr id="10" name="Picture 4" descr="NPDS2 - NamePros">
              <a:extLst>
                <a:ext uri="{FF2B5EF4-FFF2-40B4-BE49-F238E27FC236}">
                  <a16:creationId xmlns:a16="http://schemas.microsoft.com/office/drawing/2014/main" id="{17C8F57A-B985-4A74-A272-77618AA34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213" y="601017"/>
              <a:ext cx="5688918" cy="2980383"/>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grpSp>
      <p:pic>
        <p:nvPicPr>
          <p:cNvPr id="1026" name="Picture 2" descr="Business quotes about feedback 49 best quotes on feedback |  Dogtrainingobedienceschool.com">
            <a:extLst>
              <a:ext uri="{FF2B5EF4-FFF2-40B4-BE49-F238E27FC236}">
                <a16:creationId xmlns:a16="http://schemas.microsoft.com/office/drawing/2014/main" id="{584689BA-A8EE-47FA-A733-32C07FEAB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54" y="2577519"/>
            <a:ext cx="5857646" cy="38465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E58F40C-7B6F-4E1B-A61B-0FB04C244275}"/>
              </a:ext>
            </a:extLst>
          </p:cNvPr>
          <p:cNvPicPr>
            <a:picLocks noChangeAspect="1"/>
          </p:cNvPicPr>
          <p:nvPr/>
        </p:nvPicPr>
        <p:blipFill>
          <a:blip r:embed="rId5"/>
          <a:stretch>
            <a:fillRect/>
          </a:stretch>
        </p:blipFill>
        <p:spPr>
          <a:xfrm>
            <a:off x="1931679" y="370703"/>
            <a:ext cx="2470995" cy="2468801"/>
          </a:xfrm>
          <a:prstGeom prst="rect">
            <a:avLst/>
          </a:prstGeom>
        </p:spPr>
      </p:pic>
    </p:spTree>
    <p:extLst>
      <p:ext uri="{BB962C8B-B14F-4D97-AF65-F5344CB8AC3E}">
        <p14:creationId xmlns:p14="http://schemas.microsoft.com/office/powerpoint/2010/main" val="22497469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AMC Corner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710578" y="2568943"/>
            <a:ext cx="3980229" cy="3760737"/>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AMC Corner on Top</a:t>
            </a:r>
          </a:p>
          <a:p>
            <a:pPr algn="just"/>
            <a:endParaRPr lang="en-US" sz="1800" b="1" dirty="0"/>
          </a:p>
          <a:p>
            <a:pPr algn="just"/>
            <a:r>
              <a:rPr lang="en-US" sz="1800" b="1" dirty="0"/>
              <a:t>MisterBond’s Page – All his Webinar Recordings</a:t>
            </a:r>
          </a:p>
          <a:p>
            <a:pPr algn="just"/>
            <a:endParaRPr lang="en-US" sz="1800" b="1" dirty="0"/>
          </a:p>
          <a:p>
            <a:pPr algn="just"/>
            <a:r>
              <a:rPr lang="en-US" sz="1800" b="1" dirty="0"/>
              <a:t>AMC Pages – Their respective Product Videos and Webinars sponsored by them</a:t>
            </a:r>
          </a:p>
          <a:p>
            <a:pPr algn="just"/>
            <a:endParaRPr lang="en-US" sz="1800" b="1" dirty="0"/>
          </a:p>
          <a:p>
            <a:pPr algn="just"/>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3779049" y="149233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123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xEl>
                                              <p:pRg st="7" end="7"/>
                                            </p:txEl>
                                          </p:spTgt>
                                        </p:tgtEl>
                                        <p:attrNameLst>
                                          <p:attrName>style.visibility</p:attrName>
                                        </p:attrNameLst>
                                      </p:cBhvr>
                                      <p:to>
                                        <p:strVal val="visible"/>
                                      </p:to>
                                    </p:set>
                                    <p:animEffect transition="in" filter="barn(inVertical)">
                                      <p:cBhvr>
                                        <p:cTn id="32"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Investor Awareness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564985" y="1690688"/>
            <a:ext cx="4125822" cy="4939297"/>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Investor Awareness on Top</a:t>
            </a:r>
          </a:p>
          <a:p>
            <a:pPr algn="just"/>
            <a:endParaRPr lang="en-US" sz="1800" b="1" dirty="0"/>
          </a:p>
          <a:p>
            <a:pPr algn="just"/>
            <a:r>
              <a:rPr lang="en-US" sz="1800" b="1" dirty="0"/>
              <a:t>AMC Pages – Motilal Oswal Page – Mutual Funds for All – No Age Limit – 48 Video IAP conducted by MisterBond</a:t>
            </a:r>
          </a:p>
          <a:p>
            <a:pPr algn="just"/>
            <a:endParaRPr lang="en-US" sz="1800" b="1" dirty="0"/>
          </a:p>
          <a:p>
            <a:pPr algn="just"/>
            <a:r>
              <a:rPr lang="en-US" sz="1800" b="1" dirty="0"/>
              <a:t>Axis MF Page – Income Fund Fundas – 48 Video series on Debt Markets and Asset Allocation</a:t>
            </a:r>
          </a:p>
          <a:p>
            <a:pPr algn="just"/>
            <a:endParaRPr lang="en-US" sz="1800" b="1" dirty="0"/>
          </a:p>
          <a:p>
            <a:pPr algn="just"/>
            <a:r>
              <a:rPr lang="en-US" sz="1800" b="1" dirty="0"/>
              <a:t>Other AMC Pages – Respective AMC Videos on IAP</a:t>
            </a:r>
          </a:p>
          <a:p>
            <a:pPr algn="just"/>
            <a:endParaRPr lang="en-US" sz="1800" b="1" dirty="0"/>
          </a:p>
          <a:p>
            <a:pPr algn="just"/>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4957609" y="149233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22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xEl>
                                              <p:pRg st="7" end="7"/>
                                            </p:txEl>
                                          </p:spTgt>
                                        </p:tgtEl>
                                        <p:attrNameLst>
                                          <p:attrName>style.visibility</p:attrName>
                                        </p:attrNameLst>
                                      </p:cBhvr>
                                      <p:to>
                                        <p:strVal val="visible"/>
                                      </p:to>
                                    </p:set>
                                    <p:animEffect transition="in" filter="barn(inVertical)">
                                      <p:cBhvr>
                                        <p:cTn id="32" dur="500"/>
                                        <p:tgtEl>
                                          <p:spTgt spid="3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xEl>
                                              <p:pRg st="9" end="9"/>
                                            </p:txEl>
                                          </p:spTgt>
                                        </p:tgtEl>
                                        <p:attrNameLst>
                                          <p:attrName>style.visibility</p:attrName>
                                        </p:attrNameLst>
                                      </p:cBhvr>
                                      <p:to>
                                        <p:strVal val="visible"/>
                                      </p:to>
                                    </p:set>
                                    <p:animEffect transition="in" filter="barn(inVertical)">
                                      <p:cBhvr>
                                        <p:cTn id="37" dur="500"/>
                                        <p:tgtEl>
                                          <p:spTgt spid="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ACEB-5AF2-45B7-9400-68E1063CF57D}"/>
              </a:ext>
            </a:extLst>
          </p:cNvPr>
          <p:cNvSpPr>
            <a:spLocks noGrp="1"/>
          </p:cNvSpPr>
          <p:nvPr>
            <p:ph type="title"/>
          </p:nvPr>
        </p:nvSpPr>
        <p:spPr/>
        <p:txBody>
          <a:bodyPr>
            <a:normAutofit/>
          </a:bodyPr>
          <a:lstStyle/>
          <a:p>
            <a:pPr algn="ctr"/>
            <a:r>
              <a:rPr lang="en-US" sz="2800" b="1" dirty="0">
                <a:solidFill>
                  <a:srgbClr val="C00000"/>
                </a:solidFill>
                <a:latin typeface="Lato" panose="020F0502020204030203" pitchFamily="34" charset="0"/>
              </a:rPr>
              <a:t>Where to Locate Articles? </a:t>
            </a:r>
            <a:endParaRPr lang="en-IN" sz="2800" b="1" dirty="0">
              <a:solidFill>
                <a:srgbClr val="C00000"/>
              </a:solidFill>
              <a:latin typeface="Lato" panose="020F0502020204030203" pitchFamily="34" charset="0"/>
            </a:endParaRPr>
          </a:p>
        </p:txBody>
      </p:sp>
      <p:grpSp>
        <p:nvGrpSpPr>
          <p:cNvPr id="5" name="Group 4">
            <a:extLst>
              <a:ext uri="{FF2B5EF4-FFF2-40B4-BE49-F238E27FC236}">
                <a16:creationId xmlns:a16="http://schemas.microsoft.com/office/drawing/2014/main" id="{81FE0C42-6349-4E4D-87AB-94393E267665}"/>
              </a:ext>
            </a:extLst>
          </p:cNvPr>
          <p:cNvGrpSpPr/>
          <p:nvPr/>
        </p:nvGrpSpPr>
        <p:grpSpPr>
          <a:xfrm>
            <a:off x="113360" y="5614013"/>
            <a:ext cx="2024007" cy="1130157"/>
            <a:chOff x="2714213" y="601017"/>
            <a:chExt cx="6226246" cy="4545093"/>
          </a:xfrm>
          <a:scene3d>
            <a:camera prst="orthographicFront">
              <a:rot lat="0" lon="0" rev="0"/>
            </a:camera>
            <a:lightRig rig="contrasting" dir="t">
              <a:rot lat="0" lon="0" rev="1500000"/>
            </a:lightRig>
          </a:scene3d>
        </p:grpSpPr>
        <p:pic>
          <p:nvPicPr>
            <p:cNvPr id="6" name="Picture 2" descr="MisterBond">
              <a:extLst>
                <a:ext uri="{FF2B5EF4-FFF2-40B4-BE49-F238E27FC236}">
                  <a16:creationId xmlns:a16="http://schemas.microsoft.com/office/drawing/2014/main" id="{1D458CED-17B3-4960-9D3F-F0D629162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541" y="3429000"/>
              <a:ext cx="5688918" cy="1717110"/>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4" descr="NPDS2 - NamePros">
              <a:extLst>
                <a:ext uri="{FF2B5EF4-FFF2-40B4-BE49-F238E27FC236}">
                  <a16:creationId xmlns:a16="http://schemas.microsoft.com/office/drawing/2014/main" id="{AC9C2486-7442-47EF-80FF-FB077F70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213" y="601017"/>
              <a:ext cx="5688918" cy="2980383"/>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03C24FAC-1F30-433A-AABD-965CF9FDDAE6}"/>
              </a:ext>
            </a:extLst>
          </p:cNvPr>
          <p:cNvPicPr>
            <a:picLocks noChangeAspect="1"/>
          </p:cNvPicPr>
          <p:nvPr/>
        </p:nvPicPr>
        <p:blipFill>
          <a:blip r:embed="rId4"/>
          <a:stretch>
            <a:fillRect/>
          </a:stretch>
        </p:blipFill>
        <p:spPr>
          <a:xfrm>
            <a:off x="4311794" y="2253063"/>
            <a:ext cx="3568412" cy="3360950"/>
          </a:xfrm>
          <a:prstGeom prst="rect">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43191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Articles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628603" y="1883427"/>
            <a:ext cx="4125822" cy="4110672"/>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Icon of Articles</a:t>
            </a:r>
          </a:p>
          <a:p>
            <a:pPr algn="just"/>
            <a:endParaRPr lang="en-US" sz="1800" b="1" dirty="0"/>
          </a:p>
          <a:p>
            <a:pPr algn="just"/>
            <a:r>
              <a:rPr lang="en-US" sz="1800" b="1" dirty="0"/>
              <a:t>Various articles on Concepts, Products, Crisis, etc. dating back to 2013</a:t>
            </a:r>
          </a:p>
          <a:p>
            <a:pPr algn="just"/>
            <a:endParaRPr lang="en-US" sz="1800" b="1" dirty="0"/>
          </a:p>
          <a:p>
            <a:pPr algn="just"/>
            <a:r>
              <a:rPr lang="en-US" sz="1800" b="1" dirty="0"/>
              <a:t>Use Search Bar – by typing relevant topic like SWP, BAF, Senior Citizens, to look for specific articles</a:t>
            </a:r>
          </a:p>
          <a:p>
            <a:pPr algn="just"/>
            <a:endParaRPr lang="en-US" sz="1800" b="1" dirty="0"/>
          </a:p>
          <a:p>
            <a:pPr marL="0" indent="0" algn="just">
              <a:buNone/>
            </a:pPr>
            <a:endParaRPr lang="en-US" sz="1800" b="1" dirty="0"/>
          </a:p>
          <a:p>
            <a:pPr marL="0" indent="0" algn="just">
              <a:buNone/>
            </a:pPr>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1980729" y="408313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ABC77DAD-1790-42E9-B316-0D767CE836CE}"/>
              </a:ext>
            </a:extLst>
          </p:cNvPr>
          <p:cNvSpPr/>
          <p:nvPr/>
        </p:nvSpPr>
        <p:spPr>
          <a:xfrm>
            <a:off x="974889" y="1883427"/>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616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bg/>
                                          </p:spTgt>
                                        </p:tgtEl>
                                        <p:attrNameLst>
                                          <p:attrName>style.visibility</p:attrName>
                                        </p:attrNameLst>
                                      </p:cBhvr>
                                      <p:to>
                                        <p:strVal val="visible"/>
                                      </p:to>
                                    </p:set>
                                    <p:animEffect transition="in" filter="barn(inVertical)">
                                      <p:cBhvr>
                                        <p:cTn id="17" dur="500"/>
                                        <p:tgtEl>
                                          <p:spTgt spid="3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1" end="1"/>
                                            </p:txEl>
                                          </p:spTgt>
                                        </p:tgtEl>
                                        <p:attrNameLst>
                                          <p:attrName>style.visibility</p:attrName>
                                        </p:attrNameLst>
                                      </p:cBhvr>
                                      <p:to>
                                        <p:strVal val="visible"/>
                                      </p:to>
                                    </p:set>
                                    <p:animEffect transition="in" filter="barn(inVertical)">
                                      <p:cBhvr>
                                        <p:cTn id="22" dur="500"/>
                                        <p:tgtEl>
                                          <p:spTgt spid="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barn(inVertical)">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xEl>
                                              <p:pRg st="5" end="5"/>
                                            </p:txEl>
                                          </p:spTgt>
                                        </p:tgtEl>
                                        <p:attrNameLst>
                                          <p:attrName>style.visibility</p:attrName>
                                        </p:attrNameLst>
                                      </p:cBhvr>
                                      <p:to>
                                        <p:strVal val="visible"/>
                                      </p:to>
                                    </p:set>
                                    <p:animEffect transition="in" filter="barn(inVertical)">
                                      <p:cBhvr>
                                        <p:cTn id="32" dur="500"/>
                                        <p:tgtEl>
                                          <p:spTgt spid="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xEl>
                                              <p:pRg st="7" end="7"/>
                                            </p:txEl>
                                          </p:spTgt>
                                        </p:tgtEl>
                                        <p:attrNameLst>
                                          <p:attrName>style.visibility</p:attrName>
                                        </p:attrNameLst>
                                      </p:cBhvr>
                                      <p:to>
                                        <p:strVal val="visible"/>
                                      </p:to>
                                    </p:set>
                                    <p:animEffect transition="in" filter="barn(inVertical)">
                                      <p:cBhvr>
                                        <p:cTn id="37"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7" y="1388936"/>
            <a:ext cx="3944823" cy="2181980"/>
          </a:xfrm>
          <a:prstGeom prst="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ontent Placeholder 2">
            <a:extLst>
              <a:ext uri="{FF2B5EF4-FFF2-40B4-BE49-F238E27FC236}">
                <a16:creationId xmlns:a16="http://schemas.microsoft.com/office/drawing/2014/main" id="{8D139D28-7116-418B-8951-555641F5FF94}"/>
              </a:ext>
            </a:extLst>
          </p:cNvPr>
          <p:cNvSpPr txBox="1">
            <a:spLocks/>
          </p:cNvSpPr>
          <p:nvPr/>
        </p:nvSpPr>
        <p:spPr>
          <a:xfrm>
            <a:off x="2530663" y="3814867"/>
            <a:ext cx="7130673" cy="2555240"/>
          </a:xfrm>
          <a:prstGeom prst="rect">
            <a:avLst/>
          </a:prstGeo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b="1" dirty="0">
                <a:latin typeface="Calibri" panose="020F0502020204030204" pitchFamily="34" charset="0"/>
                <a:hlinkClick r:id="rId4"/>
              </a:rPr>
              <a:t>www.misterbond.in</a:t>
            </a:r>
            <a:endParaRPr lang="en-US" b="1" dirty="0">
              <a:latin typeface="Calibri" panose="020F0502020204030204" pitchFamily="34" charset="0"/>
            </a:endParaRPr>
          </a:p>
          <a:p>
            <a:pPr marL="0" indent="0" algn="ctr">
              <a:buFont typeface="Arial" panose="020B0604020202020204" pitchFamily="34" charset="0"/>
              <a:buNone/>
              <a:defRPr/>
            </a:pPr>
            <a:endParaRPr lang="en-US" b="1" dirty="0">
              <a:latin typeface="Calibri" panose="020F0502020204030204" pitchFamily="34" charset="0"/>
            </a:endParaRPr>
          </a:p>
          <a:p>
            <a:pPr marL="0" indent="0" algn="ctr">
              <a:buFont typeface="Arial" panose="020B0604020202020204" pitchFamily="34" charset="0"/>
              <a:buNone/>
              <a:defRPr/>
            </a:pPr>
            <a:r>
              <a:rPr lang="en-US" b="1" dirty="0">
                <a:latin typeface="Calibri" panose="020F0502020204030204" pitchFamily="34" charset="0"/>
              </a:rPr>
              <a:t>/</a:t>
            </a:r>
            <a:r>
              <a:rPr lang="en-US" b="1" dirty="0" err="1">
                <a:latin typeface="Calibri" panose="020F0502020204030204" pitchFamily="34" charset="0"/>
              </a:rPr>
              <a:t>IamMisterBond</a:t>
            </a:r>
            <a:endParaRPr lang="en-US" b="1" dirty="0">
              <a:latin typeface="Calibri" panose="020F0502020204030204" pitchFamily="34" charset="0"/>
            </a:endParaRPr>
          </a:p>
          <a:p>
            <a:pPr marL="0" indent="0" algn="ctr">
              <a:buFont typeface="Arial" panose="020B0604020202020204" pitchFamily="34" charset="0"/>
              <a:buNone/>
              <a:defRPr/>
            </a:pPr>
            <a:r>
              <a:rPr lang="en-US" b="1" dirty="0">
                <a:latin typeface="FontAwesome" pitchFamily="50" charset="0"/>
              </a:rPr>
              <a:t/>
            </a:r>
            <a:br>
              <a:rPr lang="en-US" b="1" dirty="0">
                <a:latin typeface="FontAwesome" pitchFamily="50" charset="0"/>
              </a:rPr>
            </a:br>
            <a:r>
              <a:rPr lang="en-US" b="1" dirty="0">
                <a:latin typeface="FontAwesome" pitchFamily="50" charset="0"/>
              </a:rPr>
              <a:t> </a:t>
            </a:r>
            <a:r>
              <a:rPr lang="en-US" b="1" dirty="0">
                <a:latin typeface="Calibri" panose="020F0502020204030204" pitchFamily="34" charset="0"/>
              </a:rPr>
              <a:t>/</a:t>
            </a:r>
            <a:r>
              <a:rPr lang="en-US" b="1" dirty="0" err="1">
                <a:latin typeface="Calibri" panose="020F0502020204030204" pitchFamily="34" charset="0"/>
              </a:rPr>
              <a:t>IamMisterBond</a:t>
            </a:r>
            <a:endParaRPr lang="en-US" b="1" dirty="0">
              <a:latin typeface="Calibri" panose="020F0502020204030204" pitchFamily="34" charset="0"/>
            </a:endParaRPr>
          </a:p>
        </p:txBody>
      </p:sp>
      <p:pic>
        <p:nvPicPr>
          <p:cNvPr id="7" name="Picture 6">
            <a:extLst>
              <a:ext uri="{FF2B5EF4-FFF2-40B4-BE49-F238E27FC236}">
                <a16:creationId xmlns:a16="http://schemas.microsoft.com/office/drawing/2014/main" id="{BD1413FC-F235-4832-8FA4-436CA78C507A}"/>
              </a:ext>
            </a:extLst>
          </p:cNvPr>
          <p:cNvPicPr>
            <a:picLocks noChangeAspect="1"/>
          </p:cNvPicPr>
          <p:nvPr/>
        </p:nvPicPr>
        <p:blipFill>
          <a:blip r:embed="rId5"/>
          <a:stretch>
            <a:fillRect/>
          </a:stretch>
        </p:blipFill>
        <p:spPr>
          <a:xfrm>
            <a:off x="4539455" y="4899238"/>
            <a:ext cx="257664" cy="3864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6A55F089-082D-4613-A75A-0D7989EB6D65}"/>
              </a:ext>
            </a:extLst>
          </p:cNvPr>
          <p:cNvPicPr>
            <a:picLocks noChangeAspect="1"/>
          </p:cNvPicPr>
          <p:nvPr/>
        </p:nvPicPr>
        <p:blipFill>
          <a:blip r:embed="rId6"/>
          <a:stretch>
            <a:fillRect/>
          </a:stretch>
        </p:blipFill>
        <p:spPr>
          <a:xfrm>
            <a:off x="4539455" y="5782815"/>
            <a:ext cx="257664" cy="3433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9" name="Group 8">
            <a:extLst>
              <a:ext uri="{FF2B5EF4-FFF2-40B4-BE49-F238E27FC236}">
                <a16:creationId xmlns:a16="http://schemas.microsoft.com/office/drawing/2014/main" id="{EB492FAB-5DDD-4271-B8EE-1CDC65D9E9B4}"/>
              </a:ext>
            </a:extLst>
          </p:cNvPr>
          <p:cNvGrpSpPr/>
          <p:nvPr/>
        </p:nvGrpSpPr>
        <p:grpSpPr>
          <a:xfrm>
            <a:off x="5083994" y="125217"/>
            <a:ext cx="2024007" cy="1130157"/>
            <a:chOff x="2714213" y="601017"/>
            <a:chExt cx="6226246" cy="4545093"/>
          </a:xfrm>
          <a:scene3d>
            <a:camera prst="orthographicFront">
              <a:rot lat="0" lon="0" rev="0"/>
            </a:camera>
            <a:lightRig rig="contrasting" dir="t">
              <a:rot lat="0" lon="0" rev="1500000"/>
            </a:lightRig>
          </a:scene3d>
        </p:grpSpPr>
        <p:pic>
          <p:nvPicPr>
            <p:cNvPr id="10" name="Picture 2" descr="MisterBond">
              <a:extLst>
                <a:ext uri="{FF2B5EF4-FFF2-40B4-BE49-F238E27FC236}">
                  <a16:creationId xmlns:a16="http://schemas.microsoft.com/office/drawing/2014/main" id="{99108935-59E6-426A-824A-9D2A70D92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541" y="3429000"/>
              <a:ext cx="5688918" cy="1717110"/>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pic>
          <p:nvPicPr>
            <p:cNvPr id="11" name="Picture 4" descr="NPDS2 - NamePros">
              <a:extLst>
                <a:ext uri="{FF2B5EF4-FFF2-40B4-BE49-F238E27FC236}">
                  <a16:creationId xmlns:a16="http://schemas.microsoft.com/office/drawing/2014/main" id="{0A5804FA-E7A6-482D-93D7-C87C02A0FD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213" y="601017"/>
              <a:ext cx="5688918" cy="2980383"/>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805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552D-66D6-49E5-848E-9E1F9D907C58}"/>
              </a:ext>
            </a:extLst>
          </p:cNvPr>
          <p:cNvSpPr>
            <a:spLocks noGrp="1"/>
          </p:cNvSpPr>
          <p:nvPr>
            <p:ph type="title"/>
          </p:nvPr>
        </p:nvSpPr>
        <p:spPr/>
        <p:txBody>
          <a:bodyPr/>
          <a:lstStyle/>
          <a:p>
            <a:r>
              <a:rPr lang="en-US" dirty="0"/>
              <a:t>Changes to be made </a:t>
            </a:r>
            <a:endParaRPr lang="en-IN" dirty="0"/>
          </a:p>
        </p:txBody>
      </p:sp>
      <p:sp>
        <p:nvSpPr>
          <p:cNvPr id="3" name="Content Placeholder 2">
            <a:extLst>
              <a:ext uri="{FF2B5EF4-FFF2-40B4-BE49-F238E27FC236}">
                <a16:creationId xmlns:a16="http://schemas.microsoft.com/office/drawing/2014/main" id="{73268A4E-DC0A-4EE6-9951-C0B57F6E2812}"/>
              </a:ext>
            </a:extLst>
          </p:cNvPr>
          <p:cNvSpPr>
            <a:spLocks noGrp="1"/>
          </p:cNvSpPr>
          <p:nvPr>
            <p:ph idx="1"/>
          </p:nvPr>
        </p:nvSpPr>
        <p:spPr/>
        <p:txBody>
          <a:bodyPr>
            <a:normAutofit/>
          </a:bodyPr>
          <a:lstStyle/>
          <a:p>
            <a:r>
              <a:rPr lang="en-US" sz="1200" dirty="0"/>
              <a:t>Workshop Videos:</a:t>
            </a:r>
          </a:p>
          <a:p>
            <a:r>
              <a:rPr lang="en-US" sz="1200" dirty="0"/>
              <a:t>Remove Debt Program (posted twice)</a:t>
            </a:r>
          </a:p>
          <a:p>
            <a:r>
              <a:rPr lang="en-US" sz="1200" dirty="0"/>
              <a:t>Create 3 Video Workshops of Webinars with NLMB Pathshala (Financial Independence and Asset Allocation)</a:t>
            </a:r>
          </a:p>
          <a:p>
            <a:r>
              <a:rPr lang="en-US" sz="1200" dirty="0"/>
              <a:t>From MisterBond’s Page – Remove Webinar Recording – Looking Back to Looking Forward – Take it to Webinar Section </a:t>
            </a:r>
          </a:p>
          <a:p>
            <a:r>
              <a:rPr lang="en-US" sz="1200" dirty="0"/>
              <a:t>Feature Videos:</a:t>
            </a:r>
          </a:p>
          <a:p>
            <a:r>
              <a:rPr lang="en-US" sz="1200" dirty="0"/>
              <a:t>Remove: COFP Video, Webinar –Looking Back to Looking Forward</a:t>
            </a:r>
          </a:p>
          <a:p>
            <a:r>
              <a:rPr lang="en-US" sz="1200" dirty="0"/>
              <a:t>Add: Interviews with </a:t>
            </a:r>
            <a:r>
              <a:rPr lang="en-US" sz="1200" dirty="0" err="1"/>
              <a:t>Bloombergquint</a:t>
            </a:r>
            <a:r>
              <a:rPr lang="en-US" sz="1200" dirty="0"/>
              <a:t>, Wealthforum on Ranking, Interviews with ET Now, My Book Review Interview</a:t>
            </a:r>
          </a:p>
          <a:p>
            <a:r>
              <a:rPr lang="en-US" sz="1200" dirty="0"/>
              <a:t>Under Calculator: Add Webinar on Ranking Calculator</a:t>
            </a:r>
          </a:p>
          <a:p>
            <a:r>
              <a:rPr lang="en-US" sz="1200" dirty="0"/>
              <a:t>Under Transaction Platform – remove video of webinar on Platform – replace with two webinars on how to use Transaction Platforms</a:t>
            </a:r>
          </a:p>
          <a:p>
            <a:r>
              <a:rPr lang="en-US" sz="1200" dirty="0"/>
              <a:t>Under Smart Solution Icon: Remove current video – replace with Full Webinar (based on PPT under Algo)</a:t>
            </a:r>
          </a:p>
          <a:p>
            <a:r>
              <a:rPr lang="en-US" sz="1200" dirty="0"/>
              <a:t>AMC Corner Page: MisterBond’s Page – keep only recordings of all his Webinars</a:t>
            </a:r>
          </a:p>
          <a:p>
            <a:r>
              <a:rPr lang="en-US" sz="1200" dirty="0"/>
              <a:t>AMC Corner – AMC Pages – Their product videos and video recordings of Webinars sponsored by them</a:t>
            </a:r>
          </a:p>
          <a:p>
            <a:r>
              <a:rPr lang="en-US" sz="1200" dirty="0"/>
              <a:t>Investor Awareness Page: MisterBond’s Page – Put these videos under Webinars under AMC Corner (MB’s Page) </a:t>
            </a:r>
          </a:p>
          <a:p>
            <a:endParaRPr lang="en-US" sz="1200" dirty="0"/>
          </a:p>
          <a:p>
            <a:endParaRPr lang="en-IN" sz="1200" dirty="0"/>
          </a:p>
        </p:txBody>
      </p:sp>
    </p:spTree>
    <p:extLst>
      <p:ext uri="{BB962C8B-B14F-4D97-AF65-F5344CB8AC3E}">
        <p14:creationId xmlns:p14="http://schemas.microsoft.com/office/powerpoint/2010/main" val="29326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2239062" y="177801"/>
            <a:ext cx="7886700" cy="850108"/>
          </a:xfrm>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defRPr/>
            </a:pPr>
            <a:r>
              <a:rPr lang="en-US" sz="3200" b="1" dirty="0"/>
              <a:t>DISCLAIMER</a:t>
            </a:r>
          </a:p>
        </p:txBody>
      </p:sp>
      <p:sp>
        <p:nvSpPr>
          <p:cNvPr id="14" name="Rectangle 3"/>
          <p:cNvSpPr>
            <a:spLocks noChangeArrowheads="1"/>
          </p:cNvSpPr>
          <p:nvPr/>
        </p:nvSpPr>
        <p:spPr bwMode="auto">
          <a:xfrm>
            <a:off x="848412" y="1027908"/>
            <a:ext cx="10668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73125" eaLnBrk="0" hangingPunct="0">
              <a:defRPr sz="1200" b="1">
                <a:solidFill>
                  <a:schemeClr val="tx1"/>
                </a:solidFill>
                <a:latin typeface="Arial" panose="020B0604020202020204" pitchFamily="34" charset="0"/>
              </a:defRPr>
            </a:lvl1pPr>
            <a:lvl2pPr marL="742950" indent="-285750" defTabSz="873125" eaLnBrk="0" hangingPunct="0">
              <a:defRPr sz="1200" b="1">
                <a:solidFill>
                  <a:schemeClr val="tx1"/>
                </a:solidFill>
                <a:latin typeface="Arial" panose="020B0604020202020204" pitchFamily="34" charset="0"/>
              </a:defRPr>
            </a:lvl2pPr>
            <a:lvl3pPr marL="1143000" indent="-228600" defTabSz="873125" eaLnBrk="0" hangingPunct="0">
              <a:defRPr sz="1200" b="1">
                <a:solidFill>
                  <a:schemeClr val="tx1"/>
                </a:solidFill>
                <a:latin typeface="Arial" panose="020B0604020202020204" pitchFamily="34" charset="0"/>
              </a:defRPr>
            </a:lvl3pPr>
            <a:lvl4pPr marL="1600200" indent="-228600" defTabSz="873125" eaLnBrk="0" hangingPunct="0">
              <a:defRPr sz="1200" b="1">
                <a:solidFill>
                  <a:schemeClr val="tx1"/>
                </a:solidFill>
                <a:latin typeface="Arial" panose="020B0604020202020204" pitchFamily="34" charset="0"/>
              </a:defRPr>
            </a:lvl4pPr>
            <a:lvl5pPr marL="2057400" indent="-228600" defTabSz="873125" eaLnBrk="0" hangingPunct="0">
              <a:defRPr sz="1200" b="1">
                <a:solidFill>
                  <a:schemeClr val="tx1"/>
                </a:solidFill>
                <a:latin typeface="Arial" panose="020B0604020202020204" pitchFamily="34" charset="0"/>
              </a:defRPr>
            </a:lvl5pPr>
            <a:lvl6pPr marL="2514600" indent="-228600" defTabSz="873125" eaLnBrk="0" fontAlgn="base" hangingPunct="0">
              <a:spcBef>
                <a:spcPct val="20000"/>
              </a:spcBef>
              <a:spcAft>
                <a:spcPct val="0"/>
              </a:spcAft>
              <a:buChar char="•"/>
              <a:defRPr sz="1200" b="1">
                <a:solidFill>
                  <a:schemeClr val="tx1"/>
                </a:solidFill>
                <a:latin typeface="Arial" panose="020B0604020202020204" pitchFamily="34" charset="0"/>
              </a:defRPr>
            </a:lvl6pPr>
            <a:lvl7pPr marL="2971800" indent="-228600" defTabSz="873125" eaLnBrk="0" fontAlgn="base" hangingPunct="0">
              <a:spcBef>
                <a:spcPct val="20000"/>
              </a:spcBef>
              <a:spcAft>
                <a:spcPct val="0"/>
              </a:spcAft>
              <a:buChar char="•"/>
              <a:defRPr sz="1200" b="1">
                <a:solidFill>
                  <a:schemeClr val="tx1"/>
                </a:solidFill>
                <a:latin typeface="Arial" panose="020B0604020202020204" pitchFamily="34" charset="0"/>
              </a:defRPr>
            </a:lvl7pPr>
            <a:lvl8pPr marL="3429000" indent="-228600" defTabSz="873125" eaLnBrk="0" fontAlgn="base" hangingPunct="0">
              <a:spcBef>
                <a:spcPct val="20000"/>
              </a:spcBef>
              <a:spcAft>
                <a:spcPct val="0"/>
              </a:spcAft>
              <a:buChar char="•"/>
              <a:defRPr sz="1200" b="1">
                <a:solidFill>
                  <a:schemeClr val="tx1"/>
                </a:solidFill>
                <a:latin typeface="Arial" panose="020B0604020202020204" pitchFamily="34" charset="0"/>
              </a:defRPr>
            </a:lvl8pPr>
            <a:lvl9pPr marL="3886200" indent="-228600" defTabSz="873125" eaLnBrk="0" fontAlgn="base" hangingPunct="0">
              <a:spcBef>
                <a:spcPct val="20000"/>
              </a:spcBef>
              <a:spcAft>
                <a:spcPct val="0"/>
              </a:spcAft>
              <a:buChar char="•"/>
              <a:defRPr sz="1200" b="1">
                <a:solidFill>
                  <a:schemeClr val="tx1"/>
                </a:solidFill>
                <a:latin typeface="Arial" panose="020B0604020202020204" pitchFamily="34" charset="0"/>
              </a:defRPr>
            </a:lvl9pPr>
          </a:lstStyle>
          <a:p>
            <a:pPr algn="just">
              <a:buFontTx/>
              <a:buNone/>
            </a:pPr>
            <a:endParaRPr lang="en-US" altLang="zh-CN" b="0" dirty="0">
              <a:solidFill>
                <a:schemeClr val="tx2"/>
              </a:solidFill>
              <a:latin typeface="Calibri" panose="020F0502020204030204" pitchFamily="34" charset="0"/>
              <a:ea typeface="SimSun" panose="02010600030101010101" pitchFamily="2" charset="-122"/>
            </a:endParaRPr>
          </a:p>
          <a:p>
            <a:pPr algn="just">
              <a:buFontTx/>
              <a:buNone/>
            </a:pPr>
            <a:r>
              <a:rPr lang="en-US" sz="4000" dirty="0">
                <a:latin typeface="Calibri" panose="020F0502020204030204" pitchFamily="34" charset="0"/>
              </a:rPr>
              <a:t>Mutual Fund investments are subject to market risks, read all scheme related documents carefully.</a:t>
            </a:r>
            <a:endParaRPr lang="en-US" altLang="zh-CN" sz="4000" b="0" dirty="0">
              <a:latin typeface="Calibri" panose="020F0502020204030204" pitchFamily="34" charset="0"/>
              <a:ea typeface="SimSun" panose="02010600030101010101" pitchFamily="2" charset="-122"/>
            </a:endParaRPr>
          </a:p>
          <a:p>
            <a:pPr algn="just">
              <a:buFontTx/>
              <a:buNone/>
            </a:pPr>
            <a:endParaRPr lang="en-US" altLang="zh-CN" b="0" dirty="0">
              <a:solidFill>
                <a:schemeClr val="tx2"/>
              </a:solidFill>
              <a:latin typeface="Calibri" panose="020F0502020204030204" pitchFamily="34" charset="0"/>
              <a:ea typeface="SimSun" panose="02010600030101010101" pitchFamily="2" charset="-122"/>
            </a:endParaRPr>
          </a:p>
          <a:p>
            <a:pPr algn="just">
              <a:buFontTx/>
              <a:buNone/>
            </a:pPr>
            <a:r>
              <a:rPr lang="en-US" altLang="zh-CN" sz="1400" b="0" dirty="0">
                <a:solidFill>
                  <a:schemeClr val="tx2"/>
                </a:solidFill>
                <a:latin typeface="Calibri" panose="020F0502020204030204" pitchFamily="34" charset="0"/>
                <a:ea typeface="SimSun" panose="02010600030101010101" pitchFamily="2" charset="-122"/>
              </a:rPr>
              <a:t>This document is issued for information purposes only. It is not an offer to buy or sell units or shares of funds, or the solicitation of any offer to buy or sell units or shares of funds, which offer can only be made pursuant to the offering document (s) of the relevant funds. Investment involves risk. Please refer to the respective offering documents.</a:t>
            </a:r>
          </a:p>
          <a:p>
            <a:pPr algn="just">
              <a:buFontTx/>
              <a:buNone/>
            </a:pPr>
            <a:endParaRPr lang="en-US" altLang="zh-CN" sz="1400" b="0" dirty="0">
              <a:solidFill>
                <a:schemeClr val="tx2"/>
              </a:solidFill>
              <a:latin typeface="Calibri" panose="020F0502020204030204" pitchFamily="34" charset="0"/>
              <a:ea typeface="SimSun" panose="02010600030101010101" pitchFamily="2" charset="-122"/>
            </a:endParaRPr>
          </a:p>
          <a:p>
            <a:pPr algn="just">
              <a:buFontTx/>
              <a:buNone/>
            </a:pPr>
            <a:r>
              <a:rPr lang="en-US" altLang="zh-CN" sz="1400" b="0" dirty="0">
                <a:solidFill>
                  <a:schemeClr val="tx2"/>
                </a:solidFill>
                <a:latin typeface="Calibri" panose="020F0502020204030204" pitchFamily="34" charset="0"/>
                <a:ea typeface="SimSun" panose="02010600030101010101" pitchFamily="2" charset="-122"/>
              </a:rPr>
              <a:t>Informational sources are considered reliable but you should conduct your own verification of information contained herein. No warranty is made to the accuracy, suitability or completeness of any information and no liability in respect of any errors or omissions (including any third party liability) is accepted by MSJ MisterBond Pvt Ltd , or any of his employees, officers or agents. </a:t>
            </a:r>
          </a:p>
          <a:p>
            <a:pPr algn="just">
              <a:buFontTx/>
              <a:buNone/>
            </a:pPr>
            <a:endParaRPr lang="en-US" altLang="zh-CN" sz="1400" b="0" dirty="0">
              <a:solidFill>
                <a:schemeClr val="tx2"/>
              </a:solidFill>
              <a:latin typeface="Calibri" panose="020F0502020204030204" pitchFamily="34" charset="0"/>
              <a:ea typeface="SimSun" panose="02010600030101010101" pitchFamily="2" charset="-122"/>
            </a:endParaRPr>
          </a:p>
          <a:p>
            <a:pPr algn="just">
              <a:buFontTx/>
              <a:buNone/>
            </a:pPr>
            <a:r>
              <a:rPr lang="en-US" altLang="zh-CN" sz="1400" b="0" dirty="0">
                <a:solidFill>
                  <a:schemeClr val="tx2"/>
                </a:solidFill>
                <a:latin typeface="Calibri" panose="020F0502020204030204" pitchFamily="34" charset="0"/>
                <a:ea typeface="SimSun" panose="02010600030101010101" pitchFamily="2" charset="-122"/>
              </a:rPr>
              <a:t>Any forecasts or opinions expressed are of MSJ MisterBond Pvt Ltd or the respective AMCs (Asset Management Companies) (as the case may be) as of the date of publication of this document and may be subject to change without notice. The value of investments and the income from them may fluctuate and your investment is not guaranteed. Past performance is not necessarily a guide to future performance and investors should be aware that the value of units or shares of the relevant funds and the income from them may fall as well as rise and they may not get back the full amount invested. Also, the economic and political situations may adversely influence the value of investments made. All copyright, patent, intellectual and other property rights in the information contained herein is owned by MSJ MisterBond Pvt Ltd or the respective AMCs (Asset Management Companies) and/or their respective affiliates. No rights of any kind are licensed or assigned or shall otherwise pass to persons accessing such information. Under no circumstances should information contained herein or any part of it be copied, reproduced or redistributed.</a:t>
            </a:r>
          </a:p>
        </p:txBody>
      </p:sp>
    </p:spTree>
    <p:extLst>
      <p:ext uri="{BB962C8B-B14F-4D97-AF65-F5344CB8AC3E}">
        <p14:creationId xmlns:p14="http://schemas.microsoft.com/office/powerpoint/2010/main" val="71897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ACEB-5AF2-45B7-9400-68E1063CF57D}"/>
              </a:ext>
            </a:extLst>
          </p:cNvPr>
          <p:cNvSpPr>
            <a:spLocks noGrp="1"/>
          </p:cNvSpPr>
          <p:nvPr>
            <p:ph type="title"/>
          </p:nvPr>
        </p:nvSpPr>
        <p:spPr/>
        <p:txBody>
          <a:bodyPr>
            <a:normAutofit/>
          </a:bodyPr>
          <a:lstStyle/>
          <a:p>
            <a:pPr algn="ctr"/>
            <a:r>
              <a:rPr lang="en-US" sz="2800" b="1" dirty="0">
                <a:solidFill>
                  <a:srgbClr val="C00000"/>
                </a:solidFill>
                <a:latin typeface="Lato" panose="020F0502020204030203" pitchFamily="34" charset="0"/>
              </a:rPr>
              <a:t>Where to Locate Videos? </a:t>
            </a:r>
            <a:endParaRPr lang="en-IN" sz="2800" b="1" dirty="0">
              <a:solidFill>
                <a:srgbClr val="C00000"/>
              </a:solidFill>
              <a:latin typeface="Lato" panose="020F0502020204030203" pitchFamily="34" charset="0"/>
            </a:endParaRPr>
          </a:p>
        </p:txBody>
      </p:sp>
      <p:grpSp>
        <p:nvGrpSpPr>
          <p:cNvPr id="5" name="Group 4">
            <a:extLst>
              <a:ext uri="{FF2B5EF4-FFF2-40B4-BE49-F238E27FC236}">
                <a16:creationId xmlns:a16="http://schemas.microsoft.com/office/drawing/2014/main" id="{81FE0C42-6349-4E4D-87AB-94393E267665}"/>
              </a:ext>
            </a:extLst>
          </p:cNvPr>
          <p:cNvGrpSpPr/>
          <p:nvPr/>
        </p:nvGrpSpPr>
        <p:grpSpPr>
          <a:xfrm>
            <a:off x="113360" y="5614013"/>
            <a:ext cx="2024007" cy="1130157"/>
            <a:chOff x="2714213" y="601017"/>
            <a:chExt cx="6226246" cy="4545093"/>
          </a:xfrm>
          <a:scene3d>
            <a:camera prst="orthographicFront">
              <a:rot lat="0" lon="0" rev="0"/>
            </a:camera>
            <a:lightRig rig="contrasting" dir="t">
              <a:rot lat="0" lon="0" rev="1500000"/>
            </a:lightRig>
          </a:scene3d>
        </p:grpSpPr>
        <p:pic>
          <p:nvPicPr>
            <p:cNvPr id="6" name="Picture 2" descr="MisterBond">
              <a:extLst>
                <a:ext uri="{FF2B5EF4-FFF2-40B4-BE49-F238E27FC236}">
                  <a16:creationId xmlns:a16="http://schemas.microsoft.com/office/drawing/2014/main" id="{1D458CED-17B3-4960-9D3F-F0D629162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541" y="3429000"/>
              <a:ext cx="5688918" cy="1717110"/>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4" descr="NPDS2 - NamePros">
              <a:extLst>
                <a:ext uri="{FF2B5EF4-FFF2-40B4-BE49-F238E27FC236}">
                  <a16:creationId xmlns:a16="http://schemas.microsoft.com/office/drawing/2014/main" id="{AC9C2486-7442-47EF-80FF-FB077F70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213" y="601017"/>
              <a:ext cx="5688918" cy="2980383"/>
            </a:xfrm>
            <a:prstGeom prst="rect">
              <a:avLst/>
            </a:prstGeom>
            <a:noFill/>
            <a:ln w="28575">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4A1E88BA-5FCC-4386-B0E0-0368DCD87D23}"/>
              </a:ext>
            </a:extLst>
          </p:cNvPr>
          <p:cNvPicPr>
            <a:picLocks noChangeAspect="1"/>
          </p:cNvPicPr>
          <p:nvPr/>
        </p:nvPicPr>
        <p:blipFill>
          <a:blip r:embed="rId4"/>
          <a:stretch>
            <a:fillRect/>
          </a:stretch>
        </p:blipFill>
        <p:spPr>
          <a:xfrm>
            <a:off x="4317100" y="2356256"/>
            <a:ext cx="3557799" cy="3001893"/>
          </a:xfrm>
          <a:prstGeom prst="rect">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25828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F1B4C-DD90-4274-8100-7C912F679E46}"/>
              </a:ext>
            </a:extLst>
          </p:cNvPr>
          <p:cNvPicPr>
            <a:picLocks noChangeAspect="1"/>
          </p:cNvPicPr>
          <p:nvPr/>
        </p:nvPicPr>
        <p:blipFill>
          <a:blip r:embed="rId2"/>
          <a:stretch>
            <a:fillRect/>
          </a:stretch>
        </p:blipFill>
        <p:spPr>
          <a:xfrm>
            <a:off x="501193" y="1939491"/>
            <a:ext cx="6738593" cy="3544626"/>
          </a:xfrm>
          <a:prstGeom prst="rect">
            <a:avLst/>
          </a:prstGeom>
        </p:spPr>
      </p:pic>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Workshop Videos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475455" y="1690688"/>
            <a:ext cx="3980229" cy="4651333"/>
          </a:xfrm>
          <a:ln w="28575">
            <a:solidFill>
              <a:srgbClr val="C00000"/>
            </a:solidFill>
          </a:ln>
        </p:spPr>
        <p:txBody>
          <a:bodyPr>
            <a:noAutofit/>
          </a:bodyPr>
          <a:lstStyle/>
          <a:p>
            <a:pPr algn="just"/>
            <a:endParaRPr lang="en-US" sz="1800" b="1" dirty="0"/>
          </a:p>
          <a:p>
            <a:pPr algn="just"/>
            <a:r>
              <a:rPr lang="en-US" sz="1800" b="1" dirty="0">
                <a:hlinkClick r:id="rId3"/>
              </a:rPr>
              <a:t>www.misterbond.in</a:t>
            </a:r>
            <a:r>
              <a:rPr lang="en-US" sz="1800" b="1" dirty="0"/>
              <a:t> – Home Page</a:t>
            </a:r>
          </a:p>
          <a:p>
            <a:pPr algn="just"/>
            <a:endParaRPr lang="en-US" sz="1800" b="1" dirty="0"/>
          </a:p>
          <a:p>
            <a:pPr algn="just"/>
            <a:r>
              <a:rPr lang="en-US" sz="1800" b="1" dirty="0"/>
              <a:t>Round Icon of Workshop Videos</a:t>
            </a:r>
          </a:p>
          <a:p>
            <a:pPr algn="just"/>
            <a:endParaRPr lang="en-US" sz="1800" b="1" dirty="0"/>
          </a:p>
          <a:p>
            <a:pPr algn="just"/>
            <a:r>
              <a:rPr lang="en-US" sz="1800" b="1" dirty="0"/>
              <a:t>Videos relating to enhancement of your Mutual Fund Practice (58 Videos)</a:t>
            </a:r>
          </a:p>
          <a:p>
            <a:pPr algn="just"/>
            <a:r>
              <a:rPr lang="en-US" sz="1800" b="1" dirty="0"/>
              <a:t>25 Videos under Wealth Accelerator – To help you create your IAPs</a:t>
            </a:r>
          </a:p>
          <a:p>
            <a:pPr algn="just"/>
            <a:endParaRPr lang="en-US" sz="1800" b="1" dirty="0"/>
          </a:p>
          <a:p>
            <a:pPr algn="just"/>
            <a:r>
              <a:rPr lang="en-US" sz="1800" b="1" dirty="0"/>
              <a:t>Under MisterBond’s Page – Walkthrough Videos of Platform (5 Videos)</a:t>
            </a:r>
          </a:p>
          <a:p>
            <a:pPr algn="just"/>
            <a:endParaRPr lang="en-IN" sz="1800" b="1" dirty="0"/>
          </a:p>
        </p:txBody>
      </p:sp>
      <p:sp>
        <p:nvSpPr>
          <p:cNvPr id="34" name="Oval 33">
            <a:extLst>
              <a:ext uri="{FF2B5EF4-FFF2-40B4-BE49-F238E27FC236}">
                <a16:creationId xmlns:a16="http://schemas.microsoft.com/office/drawing/2014/main" id="{64565170-6566-40EF-B5B4-ECFDCEB03E3F}"/>
              </a:ext>
            </a:extLst>
          </p:cNvPr>
          <p:cNvSpPr/>
          <p:nvPr/>
        </p:nvSpPr>
        <p:spPr>
          <a:xfrm>
            <a:off x="1026160" y="411795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314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xEl>
                                              <p:pRg st="6" end="6"/>
                                            </p:txEl>
                                          </p:spTgt>
                                        </p:tgtEl>
                                        <p:attrNameLst>
                                          <p:attrName>style.visibility</p:attrName>
                                        </p:attrNameLst>
                                      </p:cBhvr>
                                      <p:to>
                                        <p:strVal val="visible"/>
                                      </p:to>
                                    </p:set>
                                    <p:animEffect transition="in" filter="barn(inVertical)">
                                      <p:cBhvr>
                                        <p:cTn id="32" dur="500"/>
                                        <p:tgtEl>
                                          <p:spTgt spid="3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xEl>
                                              <p:pRg st="8" end="8"/>
                                            </p:txEl>
                                          </p:spTgt>
                                        </p:tgtEl>
                                        <p:attrNameLst>
                                          <p:attrName>style.visibility</p:attrName>
                                        </p:attrNameLst>
                                      </p:cBhvr>
                                      <p:to>
                                        <p:strVal val="visible"/>
                                      </p:to>
                                    </p:set>
                                    <p:animEffect transition="in" filter="barn(inVertical)">
                                      <p:cBhvr>
                                        <p:cTn id="37" dur="500"/>
                                        <p:tgtEl>
                                          <p:spTgt spid="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Certifications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475455" y="1690688"/>
            <a:ext cx="3980229" cy="4651333"/>
          </a:xfrm>
          <a:ln w="28575">
            <a:solidFill>
              <a:srgbClr val="C00000"/>
            </a:solidFill>
          </a:ln>
        </p:spPr>
        <p:txBody>
          <a:bodyPr>
            <a:noAutofit/>
          </a:bodyPr>
          <a:lstStyle/>
          <a:p>
            <a:pPr algn="just"/>
            <a:endParaRPr lang="en-US" sz="1800" b="1" dirty="0"/>
          </a:p>
          <a:p>
            <a:pPr algn="just"/>
            <a:r>
              <a:rPr lang="en-US" sz="1800" b="1" dirty="0"/>
              <a:t>Those who have taken Package with Videos, should opt for Certification</a:t>
            </a:r>
          </a:p>
          <a:p>
            <a:pPr algn="just"/>
            <a:endParaRPr lang="en-US" sz="1800" b="1" dirty="0"/>
          </a:p>
          <a:p>
            <a:pPr algn="just"/>
            <a:r>
              <a:rPr lang="en-US" sz="1800" b="1" dirty="0"/>
              <a:t>Done over 4 months with viewing 15 videos each month and giving monthly exams</a:t>
            </a:r>
          </a:p>
          <a:p>
            <a:pPr algn="just"/>
            <a:endParaRPr lang="en-US" sz="1800" b="1" dirty="0"/>
          </a:p>
          <a:p>
            <a:pPr algn="just"/>
            <a:r>
              <a:rPr lang="en-US" sz="1800" b="1" dirty="0"/>
              <a:t>Almost 1,000 Wealth Managers of a Bank and RMs of two Mutual Fund Houses have been certified through this course</a:t>
            </a:r>
          </a:p>
          <a:p>
            <a:pPr algn="just"/>
            <a:endParaRPr lang="en-IN" sz="1800" b="1" dirty="0"/>
          </a:p>
        </p:txBody>
      </p:sp>
      <p:pic>
        <p:nvPicPr>
          <p:cNvPr id="2" name="Picture 1">
            <a:extLst>
              <a:ext uri="{FF2B5EF4-FFF2-40B4-BE49-F238E27FC236}">
                <a16:creationId xmlns:a16="http://schemas.microsoft.com/office/drawing/2014/main" id="{B6E0D681-A303-4AFB-9C23-A5E8BC2DDBB7}"/>
              </a:ext>
            </a:extLst>
          </p:cNvPr>
          <p:cNvPicPr>
            <a:picLocks noChangeAspect="1"/>
          </p:cNvPicPr>
          <p:nvPr/>
        </p:nvPicPr>
        <p:blipFill>
          <a:blip r:embed="rId2"/>
          <a:stretch>
            <a:fillRect/>
          </a:stretch>
        </p:blipFill>
        <p:spPr>
          <a:xfrm>
            <a:off x="838200" y="2419006"/>
            <a:ext cx="5715000" cy="3000375"/>
          </a:xfrm>
          <a:prstGeom prst="rect">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170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animEffect transition="in" filter="barn(inVertical)">
                                      <p:cBhvr>
                                        <p:cTn id="7" dur="500"/>
                                        <p:tgtEl>
                                          <p:spTgt spid="3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F1B4C-DD90-4274-8100-7C912F679E46}"/>
              </a:ext>
            </a:extLst>
          </p:cNvPr>
          <p:cNvPicPr>
            <a:picLocks noChangeAspect="1"/>
          </p:cNvPicPr>
          <p:nvPr/>
        </p:nvPicPr>
        <p:blipFill>
          <a:blip r:embed="rId2"/>
          <a:stretch>
            <a:fillRect/>
          </a:stretch>
        </p:blipFill>
        <p:spPr>
          <a:xfrm>
            <a:off x="1322659" y="1364991"/>
            <a:ext cx="5040435" cy="2651363"/>
          </a:xfrm>
          <a:prstGeom prst="rect">
            <a:avLst/>
          </a:prstGeom>
        </p:spPr>
      </p:pic>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Value Shastra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513162" y="1918703"/>
            <a:ext cx="3980229" cy="4651333"/>
          </a:xfrm>
          <a:ln w="28575">
            <a:solidFill>
              <a:srgbClr val="C00000"/>
            </a:solidFill>
          </a:ln>
        </p:spPr>
        <p:txBody>
          <a:bodyPr>
            <a:noAutofit/>
          </a:bodyPr>
          <a:lstStyle/>
          <a:p>
            <a:pPr algn="just"/>
            <a:endParaRPr lang="en-US" sz="1800" b="1" dirty="0"/>
          </a:p>
          <a:p>
            <a:pPr algn="just"/>
            <a:r>
              <a:rPr lang="en-US" sz="1800" b="1" dirty="0">
                <a:hlinkClick r:id="rId3"/>
              </a:rPr>
              <a:t>www.misterbond.in</a:t>
            </a:r>
            <a:r>
              <a:rPr lang="en-US" sz="1800" b="1" dirty="0"/>
              <a:t> – Home Page</a:t>
            </a:r>
          </a:p>
          <a:p>
            <a:pPr algn="just"/>
            <a:endParaRPr lang="en-US" sz="1800" b="1" dirty="0"/>
          </a:p>
          <a:p>
            <a:pPr algn="just"/>
            <a:r>
              <a:rPr lang="en-US" sz="1800" b="1" dirty="0"/>
              <a:t>Click on the icon of Value Shastra</a:t>
            </a:r>
          </a:p>
          <a:p>
            <a:pPr algn="just"/>
            <a:endParaRPr lang="en-US" sz="1800" b="1" dirty="0"/>
          </a:p>
          <a:p>
            <a:pPr algn="just"/>
            <a:r>
              <a:rPr lang="en-US" sz="1800" b="1" dirty="0"/>
              <a:t>It will take you to Website: </a:t>
            </a:r>
            <a:r>
              <a:rPr lang="en-US" sz="1800" b="1" dirty="0">
                <a:hlinkClick r:id="rId4"/>
              </a:rPr>
              <a:t>www.valueshastra.com</a:t>
            </a:r>
            <a:endParaRPr lang="en-US" sz="1800" b="1" dirty="0"/>
          </a:p>
          <a:p>
            <a:pPr algn="just"/>
            <a:endParaRPr lang="en-US" sz="1800" b="1" dirty="0"/>
          </a:p>
          <a:p>
            <a:pPr algn="just"/>
            <a:r>
              <a:rPr lang="en-US" sz="1800" b="1" dirty="0"/>
              <a:t>On the Homepage of ValueShastra.com – Video explaining PMS of Emkay’s 12 with MisterBond’s solutions</a:t>
            </a:r>
          </a:p>
          <a:p>
            <a:pPr algn="just"/>
            <a:endParaRPr lang="en-US" sz="1800" b="1" dirty="0"/>
          </a:p>
          <a:p>
            <a:pPr algn="just"/>
            <a:endParaRPr lang="en-US" sz="1800" b="1" dirty="0"/>
          </a:p>
          <a:p>
            <a:pPr marL="0" indent="0" algn="just">
              <a:buNone/>
            </a:pPr>
            <a:endParaRPr lang="en-US" sz="1800" b="1" dirty="0"/>
          </a:p>
          <a:p>
            <a:pPr algn="just"/>
            <a:endParaRPr lang="en-IN" sz="1800" b="1" dirty="0"/>
          </a:p>
        </p:txBody>
      </p:sp>
      <p:pic>
        <p:nvPicPr>
          <p:cNvPr id="3" name="Picture 2">
            <a:extLst>
              <a:ext uri="{FF2B5EF4-FFF2-40B4-BE49-F238E27FC236}">
                <a16:creationId xmlns:a16="http://schemas.microsoft.com/office/drawing/2014/main" id="{3E8B77C6-23CA-479A-8709-07EAA53CD30B}"/>
              </a:ext>
            </a:extLst>
          </p:cNvPr>
          <p:cNvPicPr>
            <a:picLocks noChangeAspect="1"/>
          </p:cNvPicPr>
          <p:nvPr/>
        </p:nvPicPr>
        <p:blipFill>
          <a:blip r:embed="rId5"/>
          <a:stretch>
            <a:fillRect/>
          </a:stretch>
        </p:blipFill>
        <p:spPr>
          <a:xfrm>
            <a:off x="1322659" y="4084114"/>
            <a:ext cx="5040435" cy="2651363"/>
          </a:xfrm>
          <a:prstGeom prst="rect">
            <a:avLst/>
          </a:prstGeom>
        </p:spPr>
      </p:pic>
      <p:sp>
        <p:nvSpPr>
          <p:cNvPr id="8" name="Oval 7">
            <a:extLst>
              <a:ext uri="{FF2B5EF4-FFF2-40B4-BE49-F238E27FC236}">
                <a16:creationId xmlns:a16="http://schemas.microsoft.com/office/drawing/2014/main" id="{6DC4861D-D229-41E0-9739-EA6DA61B8E71}"/>
              </a:ext>
            </a:extLst>
          </p:cNvPr>
          <p:cNvSpPr/>
          <p:nvPr/>
        </p:nvSpPr>
        <p:spPr>
          <a:xfrm>
            <a:off x="3162156" y="1758448"/>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A9C2F055-F431-4272-B2EE-9C9338F573E8}"/>
              </a:ext>
            </a:extLst>
          </p:cNvPr>
          <p:cNvSpPr/>
          <p:nvPr/>
        </p:nvSpPr>
        <p:spPr>
          <a:xfrm>
            <a:off x="4348480" y="5295073"/>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695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bg/>
                                          </p:spTgt>
                                        </p:tgtEl>
                                        <p:attrNameLst>
                                          <p:attrName>style.visibility</p:attrName>
                                        </p:attrNameLst>
                                      </p:cBhvr>
                                      <p:to>
                                        <p:strVal val="visible"/>
                                      </p:to>
                                    </p:set>
                                    <p:animEffect transition="in" filter="barn(inVertical)">
                                      <p:cBhvr>
                                        <p:cTn id="27" dur="500"/>
                                        <p:tgtEl>
                                          <p:spTgt spid="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xEl>
                                              <p:pRg st="1" end="1"/>
                                            </p:txEl>
                                          </p:spTgt>
                                        </p:tgtEl>
                                        <p:attrNameLst>
                                          <p:attrName>style.visibility</p:attrName>
                                        </p:attrNameLst>
                                      </p:cBhvr>
                                      <p:to>
                                        <p:strVal val="visible"/>
                                      </p:to>
                                    </p:set>
                                    <p:animEffect transition="in" filter="barn(inVertical)">
                                      <p:cBhvr>
                                        <p:cTn id="32" dur="500"/>
                                        <p:tgtEl>
                                          <p:spTgt spid="3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xEl>
                                              <p:pRg st="3" end="3"/>
                                            </p:txEl>
                                          </p:spTgt>
                                        </p:tgtEl>
                                        <p:attrNameLst>
                                          <p:attrName>style.visibility</p:attrName>
                                        </p:attrNameLst>
                                      </p:cBhvr>
                                      <p:to>
                                        <p:strVal val="visible"/>
                                      </p:to>
                                    </p:set>
                                    <p:animEffect transition="in" filter="barn(inVertical)">
                                      <p:cBhvr>
                                        <p:cTn id="37" dur="500"/>
                                        <p:tgtEl>
                                          <p:spTgt spid="3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7">
                                            <p:txEl>
                                              <p:pRg st="5" end="5"/>
                                            </p:txEl>
                                          </p:spTgt>
                                        </p:tgtEl>
                                        <p:attrNameLst>
                                          <p:attrName>style.visibility</p:attrName>
                                        </p:attrNameLst>
                                      </p:cBhvr>
                                      <p:to>
                                        <p:strVal val="visible"/>
                                      </p:to>
                                    </p:set>
                                    <p:animEffect transition="in" filter="barn(inVertical)">
                                      <p:cBhvr>
                                        <p:cTn id="42" dur="500"/>
                                        <p:tgtEl>
                                          <p:spTgt spid="3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xEl>
                                              <p:pRg st="7" end="7"/>
                                            </p:txEl>
                                          </p:spTgt>
                                        </p:tgtEl>
                                        <p:attrNameLst>
                                          <p:attrName>style.visibility</p:attrName>
                                        </p:attrNameLst>
                                      </p:cBhvr>
                                      <p:to>
                                        <p:strVal val="visible"/>
                                      </p:to>
                                    </p:set>
                                    <p:animEffect transition="in" filter="barn(inVertical)">
                                      <p:cBhvr>
                                        <p:cTn id="47"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Feature Videos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513162" y="1918703"/>
            <a:ext cx="3980229" cy="4651333"/>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Feature Videos</a:t>
            </a:r>
          </a:p>
          <a:p>
            <a:pPr algn="just"/>
            <a:endParaRPr lang="en-US" sz="1800" b="1" dirty="0"/>
          </a:p>
          <a:p>
            <a:pPr algn="just"/>
            <a:r>
              <a:rPr lang="en-US" sz="1800" b="1" dirty="0"/>
              <a:t>Interviews of MisterBond with CNBC, </a:t>
            </a:r>
            <a:r>
              <a:rPr lang="en-US" sz="1800" b="1" dirty="0" err="1"/>
              <a:t>Bloombergquint</a:t>
            </a:r>
            <a:r>
              <a:rPr lang="en-US" sz="1800" b="1" dirty="0"/>
              <a:t>, Birla Life Money Speak, MisterBond’s Quotable Quotes, His Professional Journey – Hero to Zero to Hero, ET Now, Interview – Brand Called You, Interview – His Book Review</a:t>
            </a:r>
          </a:p>
          <a:p>
            <a:pPr algn="just"/>
            <a:endParaRPr lang="en-US" sz="1800" b="1" dirty="0"/>
          </a:p>
          <a:p>
            <a:pPr marL="0" indent="0" algn="just">
              <a:buNone/>
            </a:pPr>
            <a:endParaRPr lang="en-US" sz="1800" b="1" dirty="0"/>
          </a:p>
          <a:p>
            <a:pPr algn="just"/>
            <a:endParaRPr lang="en-IN" sz="1800" b="1" dirty="0"/>
          </a:p>
        </p:txBody>
      </p:sp>
      <p:pic>
        <p:nvPicPr>
          <p:cNvPr id="4" name="Picture 3">
            <a:extLst>
              <a:ext uri="{FF2B5EF4-FFF2-40B4-BE49-F238E27FC236}">
                <a16:creationId xmlns:a16="http://schemas.microsoft.com/office/drawing/2014/main" id="{0CDB3120-061B-4A12-B857-1501E1C2A36B}"/>
              </a:ext>
            </a:extLst>
          </p:cNvPr>
          <p:cNvPicPr>
            <a:picLocks noChangeAspect="1"/>
          </p:cNvPicPr>
          <p:nvPr/>
        </p:nvPicPr>
        <p:blipFill>
          <a:blip r:embed="rId3"/>
          <a:stretch>
            <a:fillRect/>
          </a:stretch>
        </p:blipFill>
        <p:spPr>
          <a:xfrm>
            <a:off x="923907" y="1798320"/>
            <a:ext cx="5855420" cy="4470400"/>
          </a:xfrm>
          <a:prstGeom prst="rect">
            <a:avLst/>
          </a:prstGeom>
        </p:spPr>
      </p:pic>
      <p:sp>
        <p:nvSpPr>
          <p:cNvPr id="8" name="Oval 7">
            <a:extLst>
              <a:ext uri="{FF2B5EF4-FFF2-40B4-BE49-F238E27FC236}">
                <a16:creationId xmlns:a16="http://schemas.microsoft.com/office/drawing/2014/main" id="{22679BF6-BC2F-481C-A936-BAEF1E9E1730}"/>
              </a:ext>
            </a:extLst>
          </p:cNvPr>
          <p:cNvSpPr/>
          <p:nvPr/>
        </p:nvSpPr>
        <p:spPr>
          <a:xfrm>
            <a:off x="3454400" y="448371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67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Calculators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710578" y="2349595"/>
            <a:ext cx="3980229" cy="2724417"/>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Icon of Calculators</a:t>
            </a:r>
          </a:p>
          <a:p>
            <a:pPr algn="just"/>
            <a:endParaRPr lang="en-US" sz="1800" b="1" dirty="0"/>
          </a:p>
          <a:p>
            <a:pPr algn="just"/>
            <a:r>
              <a:rPr lang="en-US" sz="1800" b="1" dirty="0"/>
              <a:t>4 Videos explaining how to use the Calculators</a:t>
            </a:r>
          </a:p>
          <a:p>
            <a:pPr algn="just"/>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2854960" y="401903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8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Transaction Platform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710578" y="2568943"/>
            <a:ext cx="3980229" cy="2673617"/>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Icon of Transaction Platform</a:t>
            </a:r>
          </a:p>
          <a:p>
            <a:pPr algn="just"/>
            <a:endParaRPr lang="en-US" sz="1800" b="1" dirty="0"/>
          </a:p>
          <a:p>
            <a:pPr algn="just"/>
            <a:r>
              <a:rPr lang="en-US" sz="1800" b="1" dirty="0"/>
              <a:t>2 Webinar Recordings on how to use MFU &amp; BSE  StAR MF Platforms</a:t>
            </a:r>
          </a:p>
          <a:p>
            <a:pPr algn="just"/>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3738880" y="420915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907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14178CDA-1069-4D9A-8CDD-973A86886A78}"/>
              </a:ext>
            </a:extLst>
          </p:cNvPr>
          <p:cNvSpPr>
            <a:spLocks noGrp="1"/>
          </p:cNvSpPr>
          <p:nvPr>
            <p:ph type="title"/>
          </p:nvPr>
        </p:nvSpPr>
        <p:spPr>
          <a:xfrm>
            <a:off x="838200" y="365125"/>
            <a:ext cx="10515600" cy="1325563"/>
          </a:xfrm>
        </p:spPr>
        <p:txBody>
          <a:bodyPr>
            <a:normAutofit/>
          </a:bodyPr>
          <a:lstStyle/>
          <a:p>
            <a:pPr algn="ctr"/>
            <a:r>
              <a:rPr lang="en-US" sz="2800" b="1" dirty="0">
                <a:solidFill>
                  <a:srgbClr val="C00000"/>
                </a:solidFill>
                <a:latin typeface="Lato" panose="020F0502020204030203" pitchFamily="34" charset="0"/>
              </a:rPr>
              <a:t>Home Page – Smart Investment Solutions </a:t>
            </a:r>
            <a:endParaRPr lang="en-IN" sz="2800" b="1" dirty="0">
              <a:solidFill>
                <a:srgbClr val="C00000"/>
              </a:solidFill>
              <a:latin typeface="Lato" panose="020F0502020204030203" pitchFamily="34" charset="0"/>
            </a:endParaRPr>
          </a:p>
        </p:txBody>
      </p:sp>
      <p:sp>
        <p:nvSpPr>
          <p:cNvPr id="37" name="Content Placeholder 2">
            <a:extLst>
              <a:ext uri="{FF2B5EF4-FFF2-40B4-BE49-F238E27FC236}">
                <a16:creationId xmlns:a16="http://schemas.microsoft.com/office/drawing/2014/main" id="{CD08DC4B-2CAC-4722-BDF6-9297E639F808}"/>
              </a:ext>
            </a:extLst>
          </p:cNvPr>
          <p:cNvSpPr>
            <a:spLocks noGrp="1"/>
          </p:cNvSpPr>
          <p:nvPr>
            <p:ph idx="1"/>
          </p:nvPr>
        </p:nvSpPr>
        <p:spPr>
          <a:xfrm>
            <a:off x="7710578" y="2568943"/>
            <a:ext cx="3980229" cy="2673617"/>
          </a:xfrm>
          <a:ln w="28575">
            <a:solidFill>
              <a:srgbClr val="C00000"/>
            </a:solidFill>
          </a:ln>
        </p:spPr>
        <p:txBody>
          <a:bodyPr>
            <a:noAutofit/>
          </a:bodyPr>
          <a:lstStyle/>
          <a:p>
            <a:pPr algn="just"/>
            <a:endParaRPr lang="en-US" sz="1800" b="1" dirty="0"/>
          </a:p>
          <a:p>
            <a:pPr algn="just"/>
            <a:r>
              <a:rPr lang="en-US" sz="1800" b="1" dirty="0">
                <a:hlinkClick r:id="rId2"/>
              </a:rPr>
              <a:t>www.misterbond.in</a:t>
            </a:r>
            <a:r>
              <a:rPr lang="en-US" sz="1800" b="1" dirty="0"/>
              <a:t> – Home Page</a:t>
            </a:r>
          </a:p>
          <a:p>
            <a:pPr algn="just"/>
            <a:endParaRPr lang="en-US" sz="1800" b="1" dirty="0"/>
          </a:p>
          <a:p>
            <a:pPr algn="just"/>
            <a:r>
              <a:rPr lang="en-US" sz="1800" b="1" dirty="0"/>
              <a:t>Under Icon of Smart Investing Solutions</a:t>
            </a:r>
          </a:p>
          <a:p>
            <a:pPr algn="just"/>
            <a:endParaRPr lang="en-US" sz="1800" b="1" dirty="0"/>
          </a:p>
          <a:p>
            <a:pPr algn="just"/>
            <a:r>
              <a:rPr lang="en-US" sz="1800" b="1" dirty="0"/>
              <a:t>1 Webinar on Smart Solutions </a:t>
            </a:r>
          </a:p>
          <a:p>
            <a:pPr algn="just"/>
            <a:endParaRPr lang="en-US" sz="1800" b="1" dirty="0"/>
          </a:p>
          <a:p>
            <a:pPr marL="0" indent="0" algn="just">
              <a:buNone/>
            </a:pPr>
            <a:endParaRPr lang="en-US" sz="1800" b="1" dirty="0"/>
          </a:p>
          <a:p>
            <a:pPr algn="just"/>
            <a:endParaRPr lang="en-IN" sz="1800" b="1" dirty="0"/>
          </a:p>
        </p:txBody>
      </p:sp>
      <p:pic>
        <p:nvPicPr>
          <p:cNvPr id="6" name="Picture 5">
            <a:extLst>
              <a:ext uri="{FF2B5EF4-FFF2-40B4-BE49-F238E27FC236}">
                <a16:creationId xmlns:a16="http://schemas.microsoft.com/office/drawing/2014/main" id="{CF024A12-A386-4DD5-AF6B-BC35F90033A9}"/>
              </a:ext>
            </a:extLst>
          </p:cNvPr>
          <p:cNvPicPr>
            <a:picLocks noChangeAspect="1"/>
          </p:cNvPicPr>
          <p:nvPr/>
        </p:nvPicPr>
        <p:blipFill>
          <a:blip r:embed="rId3"/>
          <a:stretch>
            <a:fillRect/>
          </a:stretch>
        </p:blipFill>
        <p:spPr>
          <a:xfrm>
            <a:off x="501193" y="1939491"/>
            <a:ext cx="6738593" cy="3544626"/>
          </a:xfrm>
          <a:prstGeom prst="rect">
            <a:avLst/>
          </a:prstGeom>
        </p:spPr>
      </p:pic>
      <p:sp>
        <p:nvSpPr>
          <p:cNvPr id="7" name="Oval 6">
            <a:extLst>
              <a:ext uri="{FF2B5EF4-FFF2-40B4-BE49-F238E27FC236}">
                <a16:creationId xmlns:a16="http://schemas.microsoft.com/office/drawing/2014/main" id="{3AD9D821-1E78-4E5D-BDE5-64674A4C8019}"/>
              </a:ext>
            </a:extLst>
          </p:cNvPr>
          <p:cNvSpPr/>
          <p:nvPr/>
        </p:nvSpPr>
        <p:spPr>
          <a:xfrm>
            <a:off x="4642649" y="4209154"/>
            <a:ext cx="1361440" cy="12749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65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barn(inVertical)">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barn(inVertical)">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arn(inVertical)">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xEl>
                                              <p:pRg st="5" end="5"/>
                                            </p:txEl>
                                          </p:spTgt>
                                        </p:tgtEl>
                                        <p:attrNameLst>
                                          <p:attrName>style.visibility</p:attrName>
                                        </p:attrNameLst>
                                      </p:cBhvr>
                                      <p:to>
                                        <p:strVal val="visible"/>
                                      </p:to>
                                    </p:set>
                                    <p:animEffect transition="in" filter="barn(inVertical)">
                                      <p:cBhvr>
                                        <p:cTn id="27" dur="5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5083</TotalTime>
  <Words>964</Words>
  <Application>Microsoft Office PowerPoint</Application>
  <PresentationFormat>Widescreen</PresentationFormat>
  <Paragraphs>132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SimSun</vt:lpstr>
      <vt:lpstr>Arial</vt:lpstr>
      <vt:lpstr>Calibri</vt:lpstr>
      <vt:lpstr>Calibri Light</vt:lpstr>
      <vt:lpstr>FontAwesome</vt:lpstr>
      <vt:lpstr>Lato</vt:lpstr>
      <vt:lpstr>Office Theme</vt:lpstr>
      <vt:lpstr>PowerPoint Presentation</vt:lpstr>
      <vt:lpstr>Where to Locate Videos? </vt:lpstr>
      <vt:lpstr>Home Page Workshop Videos </vt:lpstr>
      <vt:lpstr>Certifications </vt:lpstr>
      <vt:lpstr>Home Page – Value Shastra </vt:lpstr>
      <vt:lpstr>Home Page – Feature Videos </vt:lpstr>
      <vt:lpstr>Home Page - Calculators </vt:lpstr>
      <vt:lpstr>Home Page – Transaction Platform </vt:lpstr>
      <vt:lpstr>Home Page – Smart Investment Solutions </vt:lpstr>
      <vt:lpstr>Home Page – AMC Corner </vt:lpstr>
      <vt:lpstr>Home Page – Investor Awareness </vt:lpstr>
      <vt:lpstr>Where to Locate Articles? </vt:lpstr>
      <vt:lpstr>Home Page – Articles </vt:lpstr>
      <vt:lpstr>PowerPoint Presentation</vt:lpstr>
      <vt:lpstr>Changes to be made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Sunil Jhaveri</dc:creator>
  <cp:lastModifiedBy>indianpc</cp:lastModifiedBy>
  <cp:revision>71</cp:revision>
  <dcterms:created xsi:type="dcterms:W3CDTF">2021-03-22T10:27:19Z</dcterms:created>
  <dcterms:modified xsi:type="dcterms:W3CDTF">2021-07-24T04:38:39Z</dcterms:modified>
</cp:coreProperties>
</file>